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70" r:id="rId11"/>
    <p:sldId id="268" r:id="rId12"/>
    <p:sldId id="267" r:id="rId13"/>
    <p:sldId id="269" r:id="rId14"/>
    <p:sldId id="26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2E1E9-4D48-4F46-8C66-6CF6D091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05A501-E90B-457D-9233-CC4D1349D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7AB7C2-CD41-44CF-AC46-1A0565A2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9ADEA-29B2-4F2D-9853-9E66CE3B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00257A-0D35-41DF-8DE4-1A54B562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7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32E6E-7934-4468-B11B-C2844DA2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F096E8-6DEC-40C1-93E4-F687F334A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80410C-B428-49CF-9D47-D03C748B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831421-0DB8-43B7-8C8A-F508090C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52E766-8A07-4146-981E-42587868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0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EFE5EE-6D67-4ED2-880F-008C61F97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911721-21AD-44DE-9E91-4E850A561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73B766-CA5A-49DE-AC4B-DCA66DCE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02084-D3C7-4D10-8F8E-34942469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637D2-77ED-4F5F-9815-4E65616E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01F13-6422-4530-AECC-B3EA401F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04AE96-696F-4D40-A009-C7BDD4068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38BE-C488-4D55-8899-2C21B43D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940043-F969-4658-87F7-F3640756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97D70-581B-4409-B204-E8AEB7E8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B7AE9-61E2-4931-8750-99BFF1A1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590F6-8443-444F-8E6C-735739241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894E4-B522-4D07-837C-A9744498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20B0B5-66C0-491D-ACD2-B9CCC76A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3F3223-603A-44B0-A71F-7DD3836C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7EE3B9-A4DF-4140-8318-8C989A61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0355FC-EAC9-41A0-8983-8A1C86E23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DB5E4B-B869-4737-8EE6-F6F839C36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6C46FF-63C9-40EB-B8A6-F8AC5C78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C2D780-A8B0-439F-985E-CDA7D6C6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4CB81C-B117-4358-80A8-01DE7043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24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AAF72-B3BA-48F9-9109-22DDA037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128D8D-0F68-45B7-B132-7D638C35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6079C9-12CD-4753-8120-D000641E5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2D4EFC-0CDF-4684-B07A-75954503E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B4FB10-9EF1-4696-B7CB-1C60FC9D2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2DE43E-A4CB-40D4-B62C-FED2AADF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CDF2C5-12A3-44D9-B12D-5E80A812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E85D38-E517-4D7D-A280-B2C42A51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71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1BA79C-DAA6-47D2-BA76-87C42457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F2DB44-5DB8-42FE-9122-61944818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CB33F4-1303-44DF-8312-03F01C30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BF99D4-CB31-4B34-94EC-C0022146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30A650F-9902-4766-A193-0B3545CD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C38664E-7A25-4C39-A6DC-5E62AD81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B5F121-6999-40D9-B954-3D62B070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30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0B42A-194C-47B5-AE9C-8A9430CD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55E079-FE60-47B2-A014-47D88E04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614E6E-D3C5-4B91-A562-A181A753A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5867DF-6EBF-4BB9-99FB-2204F77F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B76F80-518E-4E5E-A119-8AB4A3C6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13152E-7137-43DF-A4D6-285D81B5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12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8ACDA-77B9-424B-96EB-19148F06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2295B1C-1431-44EE-85F2-1D8F164AD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3DF58A-E799-4949-9E4D-896B51ACE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BF64B4-2323-4B93-9097-6112747B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75EB96-15BC-4F88-A93A-1DC2F157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555075-F3FB-48EA-933D-4D6995F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7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9EFBF0E-11A1-401E-950C-C5864810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2967B5-B8D5-4631-BEED-E0ED35B9E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CDDD64-ED8C-456E-B6C7-2FC543F87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1C94-7B0E-4C0E-A788-D332CEC1C254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8F310D-643C-498E-967D-4F0BD57D1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801F72-D40D-48B4-9C7D-3DB180F3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9ACE-F62C-4FE3-A85A-3EF91FEAB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70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265947462_An_Annotated_Corpus_of_Film_Dialogue_for_Learning_and_Characterizing_Character_Style" TargetMode="External"/><Relationship Id="rId3" Type="http://schemas.openxmlformats.org/officeDocument/2006/relationships/hyperlink" Target="https://vimeo.com/13273095" TargetMode="External"/><Relationship Id="rId7" Type="http://schemas.openxmlformats.org/officeDocument/2006/relationships/hyperlink" Target="https://www.bilibili.com/video/BV1TN411Z7pN?from=search&amp;seid=7008664652616652479&amp;spm_id_from=333.337.0.0" TargetMode="External"/><Relationship Id="rId2" Type="http://schemas.openxmlformats.org/officeDocument/2006/relationships/hyperlink" Target="https://vimeo.com/4059800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libili.com/video/BV1oW411j7ay?from=search&amp;seid=1890290181104314431&amp;spm_id_from=333.337.0.0" TargetMode="External"/><Relationship Id="rId5" Type="http://schemas.openxmlformats.org/officeDocument/2006/relationships/hyperlink" Target="https://youtu.be/xBKtzg4yLqc" TargetMode="External"/><Relationship Id="rId4" Type="http://schemas.openxmlformats.org/officeDocument/2006/relationships/hyperlink" Target="https://youtu.be/HfbOLXa-rWE" TargetMode="External"/><Relationship Id="rId9" Type="http://schemas.openxmlformats.org/officeDocument/2006/relationships/hyperlink" Target="https://xueshu.baidu.com/s?wd=author%3A%28MA%20Walker%29%20&amp;tn=SE_baiduxueshu_c1gjeupa&amp;ie=utf-8&amp;sc_f_para=sc_hilight%3Dpers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jpg"/><Relationship Id="rId7" Type="http://schemas.openxmlformats.org/officeDocument/2006/relationships/image" Target="../media/image20.web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jpg"/><Relationship Id="rId7" Type="http://schemas.openxmlformats.org/officeDocument/2006/relationships/image" Target="../media/image1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8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12" Type="http://schemas.openxmlformats.org/officeDocument/2006/relationships/image" Target="../media/image3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Relationship Id="rId1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EB07407-B394-4059-A8AC-EF583FAB8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0" y="312275"/>
            <a:ext cx="3368516" cy="40227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CE97CB-1673-4098-8C5C-5A923E413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80" y="312275"/>
            <a:ext cx="2611690" cy="3917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F33800B-6EE4-482E-A347-FBB254514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31" y="307064"/>
            <a:ext cx="1789174" cy="19845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70C172-2740-4161-B881-D1836287D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67" y="4184915"/>
            <a:ext cx="3364338" cy="18828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F10905-9D4A-4FF0-98DF-0F0C8BA7E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73" y="2302079"/>
            <a:ext cx="3357032" cy="188283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E98855B-EA02-4D89-87BE-1838986BC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51" y="4229811"/>
            <a:ext cx="1397537" cy="17982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DB327B8-9B26-4AFF-8FB5-BC3A059ED4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69" y="312274"/>
            <a:ext cx="1602131" cy="19845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86BA45E-CDB2-4BB5-8226-46EF3452D4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88" y="4229811"/>
            <a:ext cx="1220379" cy="179304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D39A9FB-2A6D-472A-A2EA-1BC414726927}"/>
              </a:ext>
            </a:extLst>
          </p:cNvPr>
          <p:cNvSpPr txBox="1"/>
          <p:nvPr/>
        </p:nvSpPr>
        <p:spPr>
          <a:xfrm>
            <a:off x="595219" y="4335025"/>
            <a:ext cx="499367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Zhang </a:t>
            </a:r>
            <a:r>
              <a:rPr lang="en-US" altLang="zh-CN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Shaofu</a:t>
            </a:r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with his animation</a:t>
            </a:r>
          </a:p>
          <a:p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Naduo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Wu   Group B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5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0D045E7-7288-4109-93C6-8F1F03FBC7EE}"/>
              </a:ext>
            </a:extLst>
          </p:cNvPr>
          <p:cNvSpPr txBox="1"/>
          <p:nvPr/>
        </p:nvSpPr>
        <p:spPr>
          <a:xfrm>
            <a:off x="693263" y="392308"/>
            <a:ext cx="3589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Color Effects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3C7CB6-E9B0-4633-BF23-40C6D4A1C06B}"/>
              </a:ext>
            </a:extLst>
          </p:cNvPr>
          <p:cNvSpPr txBox="1"/>
          <p:nvPr/>
        </p:nvSpPr>
        <p:spPr>
          <a:xfrm>
            <a:off x="5882600" y="717339"/>
            <a:ext cx="40530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Sound Effects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30FA2E-90F0-4DBC-A35F-D91C55854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3" y="1141670"/>
            <a:ext cx="2149200" cy="1111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C9C7DBD-7661-4E6A-BDD3-48BE5E8A1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3" y="2834733"/>
            <a:ext cx="2149200" cy="11351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FD53CE7-0E86-4010-9115-C7C95464D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17" y="2834733"/>
            <a:ext cx="2190750" cy="11351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B4EAE67-7E55-4EE1-9D7E-27D5CFC2C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6" y="1141670"/>
            <a:ext cx="2149200" cy="1111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539C8D4-1C47-4DFA-A3B8-A22486DCE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3" y="4786668"/>
            <a:ext cx="2190750" cy="117003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2DD3418-736A-4467-A5A4-4F452168B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7" y="4791676"/>
            <a:ext cx="2190750" cy="117003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9BD58ED-B1C0-48A2-85C3-C4C53F6FFE79}"/>
              </a:ext>
            </a:extLst>
          </p:cNvPr>
          <p:cNvSpPr txBox="1"/>
          <p:nvPr/>
        </p:nvSpPr>
        <p:spPr>
          <a:xfrm>
            <a:off x="693263" y="2359035"/>
            <a:ext cx="25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Blue   Luna    Dream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7B0B45F-D90A-4D93-82B7-CB0C134A68AD}"/>
              </a:ext>
            </a:extLst>
          </p:cNvPr>
          <p:cNvSpPr txBox="1"/>
          <p:nvPr/>
        </p:nvSpPr>
        <p:spPr>
          <a:xfrm>
            <a:off x="693263" y="4126305"/>
            <a:ext cx="3421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Orange   Father    Warm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B1839FB-B568-4073-A700-467697C60778}"/>
              </a:ext>
            </a:extLst>
          </p:cNvPr>
          <p:cNvSpPr txBox="1"/>
          <p:nvPr/>
        </p:nvSpPr>
        <p:spPr>
          <a:xfrm>
            <a:off x="693263" y="6139199"/>
            <a:ext cx="3645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Grey   Sad    Feedback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445CEBC-D779-4471-9ABC-5407168DF61F}"/>
              </a:ext>
            </a:extLst>
          </p:cNvPr>
          <p:cNvSpPr txBox="1"/>
          <p:nvPr/>
        </p:nvSpPr>
        <p:spPr>
          <a:xfrm>
            <a:off x="5882600" y="1605886"/>
            <a:ext cx="43672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·Steve Horner</a:t>
            </a:r>
          </a:p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·Different instrument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Cello (Father)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Bells (Luna)</a:t>
            </a:r>
          </a:p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·Different Ages of Luna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Child (Light)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Adult (Strong)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A18606F-FDB3-4568-BCE5-670390326529}"/>
              </a:ext>
            </a:extLst>
          </p:cNvPr>
          <p:cNvSpPr txBox="1"/>
          <p:nvPr/>
        </p:nvSpPr>
        <p:spPr>
          <a:xfrm>
            <a:off x="5923847" y="5291846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https://youtu.be/NgesfBUmwxc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6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5C34748-7870-4339-964C-AB51B0A1FC93}"/>
              </a:ext>
            </a:extLst>
          </p:cNvPr>
          <p:cNvSpPr txBox="1"/>
          <p:nvPr/>
        </p:nvSpPr>
        <p:spPr>
          <a:xfrm>
            <a:off x="472281" y="450498"/>
            <a:ext cx="11554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3. The historical and political connections with his work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9FE2F51-F9F8-42FA-B7CF-D2FB755FD027}"/>
              </a:ext>
            </a:extLst>
          </p:cNvPr>
          <p:cNvSpPr txBox="1"/>
          <p:nvPr/>
        </p:nvSpPr>
        <p:spPr>
          <a:xfrm>
            <a:off x="165690" y="4438539"/>
            <a:ext cx="1186061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·One Small Step is the furthest time that Chinese animator have gone on the Oscar.</a:t>
            </a:r>
          </a:p>
          <a:p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·Zhang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Shaofu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helps Wuhan person to build up their confidence.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·Zhang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Shaofu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believes that Chinese Animation will have their on style and go further.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57C800-5C4E-48DD-83F5-9F3A9D447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81" y="1302451"/>
            <a:ext cx="4330430" cy="28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7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16713B5-480E-4F07-BAEE-E2B84423B705}"/>
              </a:ext>
            </a:extLst>
          </p:cNvPr>
          <p:cNvSpPr txBox="1"/>
          <p:nvPr/>
        </p:nvSpPr>
        <p:spPr>
          <a:xfrm>
            <a:off x="1691954" y="319892"/>
            <a:ext cx="791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4. What I have learned from him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8854EE-1E9B-45CC-822A-D5823FFBD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50" y="1238015"/>
            <a:ext cx="5364947" cy="25895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D619813-2A84-488F-A3E3-9102DD6D7104}"/>
              </a:ext>
            </a:extLst>
          </p:cNvPr>
          <p:cNvSpPr txBox="1"/>
          <p:nvPr/>
        </p:nvSpPr>
        <p:spPr>
          <a:xfrm>
            <a:off x="369875" y="4266845"/>
            <a:ext cx="112726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·The story is very important in a successful animation.</a:t>
            </a:r>
          </a:p>
          <a:p>
            <a:endParaRPr lang="en-US" altLang="zh-C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·Major in animation needs a strong interest, then you are more likely to spend more time.</a:t>
            </a:r>
          </a:p>
          <a:p>
            <a:endParaRPr lang="en-US" altLang="zh-C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·Using film dialogue in animation will help the audience to understand the animation.</a:t>
            </a:r>
          </a:p>
        </p:txBody>
      </p:sp>
    </p:spTree>
    <p:extLst>
      <p:ext uri="{BB962C8B-B14F-4D97-AF65-F5344CB8AC3E}">
        <p14:creationId xmlns:p14="http://schemas.microsoft.com/office/powerpoint/2010/main" val="171132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16713B5-480E-4F07-BAEE-E2B84423B705}"/>
              </a:ext>
            </a:extLst>
          </p:cNvPr>
          <p:cNvSpPr txBox="1"/>
          <p:nvPr/>
        </p:nvSpPr>
        <p:spPr>
          <a:xfrm>
            <a:off x="271360" y="651754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5. Sources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F2309A-813C-434C-A8B7-6771267D4E52}"/>
              </a:ext>
            </a:extLst>
          </p:cNvPr>
          <p:cNvSpPr txBox="1"/>
          <p:nvPr/>
        </p:nvSpPr>
        <p:spPr>
          <a:xfrm>
            <a:off x="271360" y="1515282"/>
            <a:ext cx="11649279" cy="4235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https://vimeo.com/405980039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(Introduction)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https://vimeo.com/13273095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Dragonboy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https://youtu.be/HfbOLXa-rWE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(Interview1)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https://youtu.be/xBKtzg4yLqc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(Interview2)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https://www.bilibili.com/video/BV1oW411j7ay?from=search&amp;seid=1890290181104314431&amp;spm_id_from=333.337.0.0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(Interview3)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https://www.bilibili.com/video/BV1TN411Z7pN?from=search&amp;seid=7008664652616652479&amp;spm_id_from=333.337.0.0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(The Performance)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Walker, M., Lin, G., Sawyer, J., (2012) </a:t>
            </a: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An Annotated Corpus for Learning and Characterizing Character Style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Available at:</a:t>
            </a:r>
          </a:p>
          <a:p>
            <a:pPr>
              <a:lnSpc>
                <a:spcPct val="150000"/>
              </a:lnSpc>
            </a:pPr>
            <a:r>
              <a:rPr lang="en-US" altLang="zh-CN" sz="137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https://www.researchgate.net/publication/265947462_An_Annotated_Corpus_of_Film_Dialogue_for_Learning_and_Characterizing_Character_Style</a:t>
            </a:r>
            <a:endParaRPr lang="en-US" altLang="zh-CN" sz="13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(P. 1373-1378)</a:t>
            </a:r>
            <a:br>
              <a:rPr lang="en-US" altLang="zh-CN" sz="1600" b="0" i="0" u="none" strike="noStrike" dirty="0">
                <a:solidFill>
                  <a:srgbClr val="0066CC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9"/>
              </a:rPr>
            </a:b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Haiting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W., (2019)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Chinese animation is “One Small Step”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Beijing, Radio and Television Commentary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Chong, Z., (2019)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From Chinese </a:t>
            </a:r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Guanggu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 to Oscar Animation Enterprise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Beijing, Service Outsourcing</a:t>
            </a:r>
            <a:endParaRPr lang="en-US" altLang="zh-C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6FC1023-E063-455C-A522-23D31D572713}"/>
              </a:ext>
            </a:extLst>
          </p:cNvPr>
          <p:cNvSpPr txBox="1"/>
          <p:nvPr/>
        </p:nvSpPr>
        <p:spPr>
          <a:xfrm>
            <a:off x="2309296" y="2402139"/>
            <a:ext cx="8120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watching</a:t>
            </a:r>
            <a:r>
              <a:rPr lang="zh-CN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en-US" altLang="zh-C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5586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241F57-CB77-4FD8-B40D-BA42EBC19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0" y="1829879"/>
            <a:ext cx="3612796" cy="237357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D737BF1-8DE7-43AD-B5F5-B440430137FF}"/>
              </a:ext>
            </a:extLst>
          </p:cNvPr>
          <p:cNvSpPr txBox="1"/>
          <p:nvPr/>
        </p:nvSpPr>
        <p:spPr>
          <a:xfrm>
            <a:off x="4226659" y="1910200"/>
            <a:ext cx="761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· The first Wuhan person elected as an Oscar judges.</a:t>
            </a:r>
          </a:p>
          <a:p>
            <a:pPr algn="just"/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· One of the professional animators in Hollywood. </a:t>
            </a:r>
          </a:p>
          <a:p>
            <a:pPr algn="just"/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· As a Wuhan man, I am extremely proud of him.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F23AF4-6257-42B9-8DDE-E3E84839BFF6}"/>
              </a:ext>
            </a:extLst>
          </p:cNvPr>
          <p:cNvSpPr txBox="1"/>
          <p:nvPr/>
        </p:nvSpPr>
        <p:spPr>
          <a:xfrm>
            <a:off x="405353" y="608205"/>
            <a:ext cx="6912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Why am interested in him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2AB02C-7BCB-4C50-BDEA-60310FD4B090}"/>
              </a:ext>
            </a:extLst>
          </p:cNvPr>
          <p:cNvSpPr txBox="1"/>
          <p:nvPr/>
        </p:nvSpPr>
        <p:spPr>
          <a:xfrm>
            <a:off x="355076" y="4609925"/>
            <a:ext cx="11481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·I will study his personal experience and his animation. </a:t>
            </a: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200" dirty="0">
                <a:solidFill>
                  <a:srgbClr val="FE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his lot of skills are useful to my future works.</a:t>
            </a:r>
            <a:endParaRPr lang="zh-CN" altLang="en-US" sz="3200" dirty="0">
              <a:solidFill>
                <a:srgbClr val="FE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1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E1E0D38-98A0-4AAC-95AF-1A43BD9A0C7F}"/>
              </a:ext>
            </a:extLst>
          </p:cNvPr>
          <p:cNvSpPr txBox="1"/>
          <p:nvPr/>
        </p:nvSpPr>
        <p:spPr>
          <a:xfrm>
            <a:off x="444229" y="379496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05B7F0-049E-4333-97DB-0F2F2E6E5BA0}"/>
              </a:ext>
            </a:extLst>
          </p:cNvPr>
          <p:cNvSpPr txBox="1"/>
          <p:nvPr/>
        </p:nvSpPr>
        <p:spPr>
          <a:xfrm>
            <a:off x="444229" y="1536560"/>
            <a:ext cx="113035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Personal Experience</a:t>
            </a:r>
          </a:p>
          <a:p>
            <a:pPr marL="514350" indent="-514350">
              <a:buAutoNum type="arabicPeriod"/>
            </a:pP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About his work</a:t>
            </a:r>
          </a:p>
          <a:p>
            <a:pPr marL="514350" indent="-514350">
              <a:buAutoNum type="arabicPeriod"/>
            </a:pP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The historical and political connections with his work</a:t>
            </a:r>
          </a:p>
          <a:p>
            <a:pPr marL="514350" indent="-514350">
              <a:buAutoNum type="arabicPeriod"/>
            </a:pP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What I have learned from him</a:t>
            </a:r>
          </a:p>
          <a:p>
            <a:pPr marL="514350" indent="-514350">
              <a:buAutoNum type="arabicPeriod"/>
            </a:pPr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6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12D532F-EBE9-46E0-BD01-040DD2A2A235}"/>
              </a:ext>
            </a:extLst>
          </p:cNvPr>
          <p:cNvSpPr txBox="1"/>
          <p:nvPr/>
        </p:nvSpPr>
        <p:spPr>
          <a:xfrm>
            <a:off x="412302" y="207624"/>
            <a:ext cx="8266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Personal Experience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3A48EC1-6365-4F60-AC4E-10CAE5A1D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1" y="1293171"/>
            <a:ext cx="2947537" cy="163469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5ED6E39-4E72-44C0-B6E1-E2DE64004E93}"/>
              </a:ext>
            </a:extLst>
          </p:cNvPr>
          <p:cNvSpPr txBox="1"/>
          <p:nvPr/>
        </p:nvSpPr>
        <p:spPr>
          <a:xfrm>
            <a:off x="7081736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B2D81A5-10C1-4DDB-BA1A-7CA28F62CC83}"/>
              </a:ext>
            </a:extLst>
          </p:cNvPr>
          <p:cNvSpPr txBox="1"/>
          <p:nvPr/>
        </p:nvSpPr>
        <p:spPr>
          <a:xfrm>
            <a:off x="3783161" y="1409521"/>
            <a:ext cx="793435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Zhang 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Shaofu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1984-2011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·Born in 1984, Wuhan.</a:t>
            </a:r>
          </a:p>
          <a:p>
            <a:pPr algn="just"/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·Settled in the United States at the age of 5.</a:t>
            </a:r>
          </a:p>
          <a:p>
            <a:pPr algn="just"/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·San Francisco Academy of Art MA character animation student.</a:t>
            </a:r>
          </a:p>
          <a:p>
            <a:pPr algn="just"/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·Become interested in animation in his 26th. </a:t>
            </a:r>
          </a:p>
          <a:p>
            <a:pPr algn="just"/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·His animation Dragon Boy </a:t>
            </a:r>
          </a:p>
          <a:p>
            <a:pPr algn="just"/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 won the 38</a:t>
            </a:r>
            <a:r>
              <a:rPr lang="en-US" altLang="zh-CN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 Student Academy Awards Animation Gold Medal.</a:t>
            </a:r>
            <a:endParaRPr lang="zh-CN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3B79E2E-0829-42C9-937C-837ED92F1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1" y="4699894"/>
            <a:ext cx="2947537" cy="16360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B3120B8-02AE-40C2-8ABE-13E1AEA7B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1" y="2998492"/>
            <a:ext cx="2947537" cy="16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3D90A96-74A6-476F-870B-F809BD9B0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9" y="521682"/>
            <a:ext cx="2806404" cy="13880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740D31-2363-4B1C-A1D6-0F1EF0AF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03" y="521682"/>
            <a:ext cx="2834972" cy="138807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E498017-3E49-4357-8392-71BF391A942D}"/>
              </a:ext>
            </a:extLst>
          </p:cNvPr>
          <p:cNvSpPr txBox="1"/>
          <p:nvPr/>
        </p:nvSpPr>
        <p:spPr>
          <a:xfrm>
            <a:off x="6186075" y="521682"/>
            <a:ext cx="5709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Zhang </a:t>
            </a:r>
            <a:r>
              <a:rPr lang="en-US" altLang="zh-C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Shaofu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2011-2018</a:t>
            </a: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·He became a professional animator. </a:t>
            </a:r>
          </a:p>
          <a:p>
            <a:pPr algn="just"/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(2011)</a:t>
            </a:r>
          </a:p>
          <a:p>
            <a:pPr algn="just"/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·He worked in Sony and Disney company.</a:t>
            </a:r>
          </a:p>
          <a:p>
            <a:pPr algn="just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·He founded </a:t>
            </a:r>
            <a:r>
              <a:rPr lang="en-US" altLang="zh-CN" sz="1900" dirty="0" err="1">
                <a:latin typeface="Arial" panose="020B0604020202020204" pitchFamily="34" charset="0"/>
                <a:cs typeface="Arial" panose="020B0604020202020204" pitchFamily="34" charset="0"/>
              </a:rPr>
              <a:t>Taikong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900" dirty="0" err="1">
                <a:latin typeface="Arial" panose="020B0604020202020204" pitchFamily="34" charset="0"/>
                <a:cs typeface="Arial" panose="020B0604020202020204" pitchFamily="34" charset="0"/>
              </a:rPr>
              <a:t>Stuidios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zh-CN" sz="1900" dirty="0" err="1">
                <a:latin typeface="Arial" panose="020B0604020202020204" pitchFamily="34" charset="0"/>
                <a:cs typeface="Arial" panose="020B0604020202020204" pitchFamily="34" charset="0"/>
              </a:rPr>
              <a:t>Guanggu</a:t>
            </a:r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(2017).</a:t>
            </a:r>
          </a:p>
          <a:p>
            <a:pPr algn="just"/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·He cooperated with famous directors and teams.</a:t>
            </a:r>
          </a:p>
          <a:p>
            <a:pPr algn="just"/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·He published the animation One More Step.</a:t>
            </a:r>
          </a:p>
          <a:p>
            <a:pPr algn="just"/>
            <a:r>
              <a:rPr lang="en-US" altLang="zh-CN" sz="1900" dirty="0">
                <a:latin typeface="Arial" panose="020B0604020202020204" pitchFamily="34" charset="0"/>
                <a:cs typeface="Arial" panose="020B0604020202020204" pitchFamily="34" charset="0"/>
              </a:rPr>
              <a:t> (2018, Oscar Nomination)</a:t>
            </a:r>
            <a:endParaRPr lang="zh-CN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BCAE7E-BB3C-4632-AEB9-178F48A59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7" b="17702"/>
          <a:stretch/>
        </p:blipFill>
        <p:spPr>
          <a:xfrm>
            <a:off x="445991" y="4975965"/>
            <a:ext cx="2951099" cy="14486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83B98B2-5F25-419C-9285-481ECD711C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5392" r="3389" b="23109"/>
          <a:stretch/>
        </p:blipFill>
        <p:spPr>
          <a:xfrm>
            <a:off x="445992" y="3157979"/>
            <a:ext cx="5628383" cy="181798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3220937-092A-44EA-AB95-D0FABF95C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72" y="4975964"/>
            <a:ext cx="2705604" cy="144864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224F6AF-A7AC-4A46-A46D-AD798AD1FC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13298"/>
          <a:stretch/>
        </p:blipFill>
        <p:spPr>
          <a:xfrm>
            <a:off x="437424" y="1909761"/>
            <a:ext cx="2801980" cy="12482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F51FD4-1A9B-4F63-8DC4-686600E1EC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04" y="1909761"/>
            <a:ext cx="2834972" cy="12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0029B42-1F8C-4FBB-8E57-7634BA755632}"/>
              </a:ext>
            </a:extLst>
          </p:cNvPr>
          <p:cNvSpPr txBox="1"/>
          <p:nvPr/>
        </p:nvSpPr>
        <p:spPr>
          <a:xfrm>
            <a:off x="269788" y="304956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2. About his work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4B81EE9-B6AD-47C2-B364-DB12C6ACA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26" y="2439472"/>
            <a:ext cx="2531439" cy="37971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E511B5D-EB3B-43FB-9C5F-73E5808F8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8" y="4541078"/>
            <a:ext cx="2944494" cy="200056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92E4F69-18C7-4C44-8827-6BC4200EE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99" y="2327299"/>
            <a:ext cx="1601471" cy="22179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BF1319-D046-4157-B77A-3EAB8B0AE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00" y="2327299"/>
            <a:ext cx="1684264" cy="220340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7B4937F-56CE-4E09-A8BB-B70A424E6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22" y="4541078"/>
            <a:ext cx="1520448" cy="200056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0C48C28-DDFD-42ED-9960-47F0163BE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8" y="2230879"/>
            <a:ext cx="1579590" cy="210717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B2D6D5B-21BB-41B0-B881-2A5173DFE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8" y="4338051"/>
            <a:ext cx="1586550" cy="210717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FBFE631-2AA4-4427-A386-2FD91E6D6E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78" y="2230879"/>
            <a:ext cx="1561895" cy="2107172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54248D91-57BB-4D72-BBCE-7D65FFFC9A3C}"/>
              </a:ext>
            </a:extLst>
          </p:cNvPr>
          <p:cNvSpPr txBox="1"/>
          <p:nvPr/>
        </p:nvSpPr>
        <p:spPr>
          <a:xfrm>
            <a:off x="353490" y="1290413"/>
            <a:ext cx="2638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Sony Animation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(2011-2012)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43B0775-F5DB-477A-91CF-E681590AD3B6}"/>
              </a:ext>
            </a:extLst>
          </p:cNvPr>
          <p:cNvSpPr txBox="1"/>
          <p:nvPr/>
        </p:nvSpPr>
        <p:spPr>
          <a:xfrm>
            <a:off x="4571467" y="1399882"/>
            <a:ext cx="2638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Disney Animation</a:t>
            </a:r>
          </a:p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2013-2016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CB4AF2E-606E-4D29-AD0B-07520C34F5C3}"/>
              </a:ext>
            </a:extLst>
          </p:cNvPr>
          <p:cNvSpPr txBox="1"/>
          <p:nvPr/>
        </p:nvSpPr>
        <p:spPr>
          <a:xfrm>
            <a:off x="8789444" y="1399882"/>
            <a:ext cx="2936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One Small Step 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(Wuhan, 2018)</a:t>
            </a:r>
          </a:p>
        </p:txBody>
      </p:sp>
    </p:spTree>
    <p:extLst>
      <p:ext uri="{BB962C8B-B14F-4D97-AF65-F5344CB8AC3E}">
        <p14:creationId xmlns:p14="http://schemas.microsoft.com/office/powerpoint/2010/main" val="63465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1FFBF59-6DBD-4896-9911-ABCBCBDE8D6C}"/>
              </a:ext>
            </a:extLst>
          </p:cNvPr>
          <p:cNvSpPr txBox="1"/>
          <p:nvPr/>
        </p:nvSpPr>
        <p:spPr>
          <a:xfrm>
            <a:off x="1077895" y="174391"/>
            <a:ext cx="5018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Animation Technics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E34905-98AE-4375-BF61-5F0347EF7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23" y="877303"/>
            <a:ext cx="2392936" cy="37328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88D5D3-9881-484E-8CDB-19A3B61DE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85" y="892557"/>
            <a:ext cx="1512700" cy="18751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F0AFB2F-20BC-4E14-9713-87E044DF3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83" y="2734919"/>
            <a:ext cx="1512700" cy="187519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9EB5D4C-8331-43A7-A966-BE7D403E6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84" y="2751840"/>
            <a:ext cx="2272939" cy="18582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210EBA7-41AE-47DF-B777-275855BDD2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r="8754"/>
          <a:stretch/>
        </p:blipFill>
        <p:spPr>
          <a:xfrm>
            <a:off x="5824585" y="882277"/>
            <a:ext cx="2272939" cy="18868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FEF5E0F-1B15-4A51-A3E9-C009C144E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44" y="3540626"/>
            <a:ext cx="2167388" cy="11163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7E7114-CF92-4363-9432-0111AA220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44" y="2275777"/>
            <a:ext cx="2167388" cy="12648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DDD4128-FFF9-440B-BC81-486222F25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44" y="963409"/>
            <a:ext cx="2167388" cy="135998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CA597D9-A6A2-45BF-97DD-775240D32B70}"/>
              </a:ext>
            </a:extLst>
          </p:cNvPr>
          <p:cNvSpPr txBox="1"/>
          <p:nvPr/>
        </p:nvSpPr>
        <p:spPr>
          <a:xfrm>
            <a:off x="1077895" y="4793520"/>
            <a:ext cx="62360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All 3d software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Maya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Blender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Zbrush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One Small Step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Ps  3d models to render 2d style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Simple but not easy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Return to Nature.</a:t>
            </a:r>
          </a:p>
          <a:p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big progress of 2D Chinese Animation.</a:t>
            </a:r>
          </a:p>
        </p:txBody>
      </p:sp>
    </p:spTree>
    <p:extLst>
      <p:ext uri="{BB962C8B-B14F-4D97-AF65-F5344CB8AC3E}">
        <p14:creationId xmlns:p14="http://schemas.microsoft.com/office/powerpoint/2010/main" val="24154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B2C340F-B102-4F94-9B38-06DE36ADD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04" y="492966"/>
            <a:ext cx="2012227" cy="16284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C4A2CC-FF93-4BA9-B5DC-73F4DB6E8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3" y="492965"/>
            <a:ext cx="2480553" cy="16284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5F3AFD4-EE04-4048-A2B7-82C167902E0F}"/>
              </a:ext>
            </a:extLst>
          </p:cNvPr>
          <p:cNvSpPr txBox="1"/>
          <p:nvPr/>
        </p:nvSpPr>
        <p:spPr>
          <a:xfrm>
            <a:off x="560588" y="2151430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Lively Character Design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EF130FD-BD06-4C13-B2EC-246348922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52" y="448064"/>
            <a:ext cx="1506597" cy="2579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FF48031-4316-4776-A945-71603CC67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50" y="421495"/>
            <a:ext cx="3030544" cy="260573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5D7BFB5-BBC9-4CC2-A080-51B43482A40C}"/>
              </a:ext>
            </a:extLst>
          </p:cNvPr>
          <p:cNvSpPr txBox="1"/>
          <p:nvPr/>
        </p:nvSpPr>
        <p:spPr>
          <a:xfrm>
            <a:off x="714476" y="2941443"/>
            <a:ext cx="3850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Arial" panose="020B0604020202020204" pitchFamily="34" charset="0"/>
                <a:cs typeface="Arial" panose="020B0604020202020204" pitchFamily="34" charset="0"/>
              </a:rPr>
              <a:t>Disney Style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D8DD6D-9FAC-439D-9FCC-EAEA272E9A0B}"/>
              </a:ext>
            </a:extLst>
          </p:cNvPr>
          <p:cNvSpPr txBox="1"/>
          <p:nvPr/>
        </p:nvSpPr>
        <p:spPr>
          <a:xfrm>
            <a:off x="5945550" y="3064555"/>
            <a:ext cx="5240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Storyboard - Plot fluctuation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0712A55-2F12-44EC-98DB-C22D04385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395" y="433886"/>
            <a:ext cx="2010992" cy="25933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980AFF-3895-47F6-9166-49C36E1E61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1" y="4115010"/>
            <a:ext cx="3345349" cy="16551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013DA72-D960-41F2-9DEE-1B6DCCC7FB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r="10789"/>
          <a:stretch/>
        </p:blipFill>
        <p:spPr>
          <a:xfrm>
            <a:off x="9051183" y="4128335"/>
            <a:ext cx="2850204" cy="165513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5F1DA56-4CC4-473F-BC32-FA765E4F1C7C}"/>
              </a:ext>
            </a:extLst>
          </p:cNvPr>
          <p:cNvSpPr txBox="1"/>
          <p:nvPr/>
        </p:nvSpPr>
        <p:spPr>
          <a:xfrm>
            <a:off x="9429817" y="5871581"/>
            <a:ext cx="3291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Family Love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06635C5-F194-40DD-A97B-0C7AEB9A6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52" y="4141660"/>
            <a:ext cx="3187984" cy="162848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F8C24CC-CC16-4355-9F24-E3048C65FD1D}"/>
              </a:ext>
            </a:extLst>
          </p:cNvPr>
          <p:cNvSpPr txBox="1"/>
          <p:nvPr/>
        </p:nvSpPr>
        <p:spPr>
          <a:xfrm>
            <a:off x="4462658" y="5916542"/>
            <a:ext cx="4781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Ambitious - Become an astronaut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0374E2E-3CF7-43C7-940B-5D944F6D9AD0}"/>
              </a:ext>
            </a:extLst>
          </p:cNvPr>
          <p:cNvSpPr txBox="1"/>
          <p:nvPr/>
        </p:nvSpPr>
        <p:spPr>
          <a:xfrm>
            <a:off x="188405" y="5926844"/>
            <a:ext cx="6254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Lively emotion and movement</a:t>
            </a:r>
          </a:p>
        </p:txBody>
      </p:sp>
    </p:spTree>
    <p:extLst>
      <p:ext uri="{BB962C8B-B14F-4D97-AF65-F5344CB8AC3E}">
        <p14:creationId xmlns:p14="http://schemas.microsoft.com/office/powerpoint/2010/main" val="17240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084EA8B-FA17-4C21-A5EB-D64131F036D0}"/>
              </a:ext>
            </a:extLst>
          </p:cNvPr>
          <p:cNvSpPr txBox="1"/>
          <p:nvPr/>
        </p:nvSpPr>
        <p:spPr>
          <a:xfrm>
            <a:off x="338103" y="274078"/>
            <a:ext cx="6034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Film Language Analysis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47F0AD-00B4-4E28-B186-C52DC79A9622}"/>
              </a:ext>
            </a:extLst>
          </p:cNvPr>
          <p:cNvSpPr txBox="1"/>
          <p:nvPr/>
        </p:nvSpPr>
        <p:spPr>
          <a:xfrm>
            <a:off x="223699" y="2209914"/>
            <a:ext cx="3589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Repeat Montage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C6EB87-7CA3-4581-B893-C52E0A51DA83}"/>
              </a:ext>
            </a:extLst>
          </p:cNvPr>
          <p:cNvSpPr txBox="1"/>
          <p:nvPr/>
        </p:nvSpPr>
        <p:spPr>
          <a:xfrm>
            <a:off x="338103" y="1034266"/>
            <a:ext cx="115396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Pudovkin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Montage Theory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(1998, I)</a:t>
            </a:r>
          </a:p>
          <a:p>
            <a:pPr algn="l" rtl="0"/>
            <a:endParaRPr lang="zh-CN" altLang="en-US" sz="1600" b="0" i="0" dirty="0">
              <a:solidFill>
                <a:srgbClr val="FDFDFD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Connect each shot well, so that the audience can finally feel that it is a complete, uninterrupted and continuous movement - this technique is often called montage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Pudovkin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1998)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F58786-A525-4B09-AD38-08E58683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9" y="3962619"/>
            <a:ext cx="1925868" cy="1186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CBFC97-9818-41EB-9295-60C27069E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0" y="5149054"/>
            <a:ext cx="1925868" cy="11864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DA09132-A218-4CB9-86D6-518B832CB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9" y="2776184"/>
            <a:ext cx="1925868" cy="11864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43F8294-CBA3-484F-B761-DD43084BB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66" y="5149054"/>
            <a:ext cx="1925869" cy="11864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BC79B38-5178-4313-BE14-B8996545C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36" y="2790088"/>
            <a:ext cx="1935702" cy="11725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4739A69-B32B-411B-AD81-D5AF3B9BBE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32" y="3962619"/>
            <a:ext cx="1935702" cy="118643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1EA4A18-2685-453B-8A40-A1721A89EE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33" y="5149054"/>
            <a:ext cx="1935702" cy="11864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6E14A6-218B-43C4-A46B-6B72D09E87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67" y="2790088"/>
            <a:ext cx="1935703" cy="117253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AAD6653-2CD2-4F84-B55F-AA829CC491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68" y="3962619"/>
            <a:ext cx="1935702" cy="118643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ABAF471-55BA-4F28-A707-05727546CA1B}"/>
              </a:ext>
            </a:extLst>
          </p:cNvPr>
          <p:cNvSpPr txBox="1"/>
          <p:nvPr/>
        </p:nvSpPr>
        <p:spPr>
          <a:xfrm>
            <a:off x="6245417" y="2209914"/>
            <a:ext cx="3589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Camera Work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8037FD4-8064-4542-A05F-1B3C02F5E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31" y="2776184"/>
            <a:ext cx="2471994" cy="138745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DDAA94A-DEAF-489B-B93E-096C86730644}"/>
              </a:ext>
            </a:extLst>
          </p:cNvPr>
          <p:cNvSpPr txBox="1"/>
          <p:nvPr/>
        </p:nvSpPr>
        <p:spPr>
          <a:xfrm>
            <a:off x="6945058" y="418650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Full Shot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26F620A-BFCC-4168-A66C-F25E45BFFC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19" y="2776184"/>
            <a:ext cx="2764346" cy="138745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26A049A0-9D9D-4EA9-BA35-20285AAFBC8E}"/>
              </a:ext>
            </a:extLst>
          </p:cNvPr>
          <p:cNvSpPr txBox="1"/>
          <p:nvPr/>
        </p:nvSpPr>
        <p:spPr>
          <a:xfrm>
            <a:off x="9699918" y="416364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Medium Shot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49310E8C-32D6-4B7F-8DAA-4412DA05DE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88" y="4578698"/>
            <a:ext cx="2445138" cy="142405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CFF5C068-21EA-4EBB-A2A3-2605532CFD21}"/>
              </a:ext>
            </a:extLst>
          </p:cNvPr>
          <p:cNvSpPr txBox="1"/>
          <p:nvPr/>
        </p:nvSpPr>
        <p:spPr>
          <a:xfrm>
            <a:off x="6945058" y="6070761"/>
            <a:ext cx="1171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Close Up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D72797DD-C525-4D14-BEC7-464417360B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68" y="4578698"/>
            <a:ext cx="2654297" cy="1387458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192D3449-00AD-42EC-975D-A9A1D3183CC5}"/>
              </a:ext>
            </a:extLst>
          </p:cNvPr>
          <p:cNvSpPr txBox="1"/>
          <p:nvPr/>
        </p:nvSpPr>
        <p:spPr>
          <a:xfrm>
            <a:off x="9835044" y="6002756"/>
            <a:ext cx="1618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 Angle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5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740</Words>
  <Application>Microsoft Office PowerPoint</Application>
  <PresentationFormat>宽屏</PresentationFormat>
  <Paragraphs>126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 纳多</dc:creator>
  <cp:lastModifiedBy>吴 纳多</cp:lastModifiedBy>
  <cp:revision>30</cp:revision>
  <dcterms:created xsi:type="dcterms:W3CDTF">2021-10-19T10:40:59Z</dcterms:created>
  <dcterms:modified xsi:type="dcterms:W3CDTF">2021-10-26T02:14:49Z</dcterms:modified>
</cp:coreProperties>
</file>